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28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427A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30"/>
    <p:restoredTop sz="94671"/>
  </p:normalViewPr>
  <p:slideViewPr>
    <p:cSldViewPr snapToGrid="0">
      <p:cViewPr varScale="1">
        <p:scale>
          <a:sx n="173" d="100"/>
          <a:sy n="173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Station A</c:v>
                </c:pt>
              </c:strCache>
            </c:strRef>
          </c:tx>
          <c:spPr>
            <a:ln w="25400" cap="flat">
              <a:solidFill>
                <a:srgbClr val="4472C4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4472C4"/>
              </a:solidFill>
              <a:ln w="9525" cap="flat">
                <a:solidFill>
                  <a:srgbClr val="4472C4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20.88</c:v>
                </c:pt>
                <c:pt idx="1">
                  <c:v>20.46</c:v>
                </c:pt>
                <c:pt idx="2">
                  <c:v>21.02</c:v>
                </c:pt>
                <c:pt idx="3">
                  <c:v>21.91</c:v>
                </c:pt>
                <c:pt idx="4">
                  <c:v>21.99</c:v>
                </c:pt>
                <c:pt idx="5">
                  <c:v>20.83</c:v>
                </c:pt>
                <c:pt idx="6">
                  <c:v>22.05</c:v>
                </c:pt>
                <c:pt idx="7">
                  <c:v>21.77</c:v>
                </c:pt>
                <c:pt idx="8">
                  <c:v>22.05</c:v>
                </c:pt>
                <c:pt idx="9">
                  <c:v>22.57</c:v>
                </c:pt>
                <c:pt idx="10">
                  <c:v>22.7</c:v>
                </c:pt>
                <c:pt idx="11">
                  <c:v>23.62</c:v>
                </c:pt>
                <c:pt idx="12">
                  <c:v>23.54</c:v>
                </c:pt>
                <c:pt idx="13">
                  <c:v>23.48</c:v>
                </c:pt>
                <c:pt idx="14">
                  <c:v>23.91</c:v>
                </c:pt>
                <c:pt idx="15">
                  <c:v>24.11</c:v>
                </c:pt>
                <c:pt idx="16">
                  <c:v>24.96</c:v>
                </c:pt>
                <c:pt idx="17">
                  <c:v>24.37</c:v>
                </c:pt>
                <c:pt idx="18">
                  <c:v>24.89</c:v>
                </c:pt>
                <c:pt idx="19">
                  <c:v>24.57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D6-4C44-9FFB-01E490F9AF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Station B</c:v>
                </c:pt>
              </c:strCache>
            </c:strRef>
          </c:tx>
          <c:spPr>
            <a:ln w="25400" cap="flat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ED7D31"/>
              </a:solidFill>
              <a:ln w="9525" cap="flat">
                <a:solidFill>
                  <a:srgbClr val="ED7D31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20"/>
                <c:pt idx="0">
                  <c:v>21.38</c:v>
                </c:pt>
                <c:pt idx="1">
                  <c:v>20.96</c:v>
                </c:pt>
                <c:pt idx="2">
                  <c:v>21.52</c:v>
                </c:pt>
                <c:pt idx="3">
                  <c:v>22.41</c:v>
                </c:pt>
                <c:pt idx="4">
                  <c:v>22.49</c:v>
                </c:pt>
                <c:pt idx="5">
                  <c:v>21.33</c:v>
                </c:pt>
                <c:pt idx="6">
                  <c:v>22.55</c:v>
                </c:pt>
                <c:pt idx="7">
                  <c:v>22.27</c:v>
                </c:pt>
                <c:pt idx="8">
                  <c:v>22.55</c:v>
                </c:pt>
                <c:pt idx="9">
                  <c:v>23.07</c:v>
                </c:pt>
                <c:pt idx="10">
                  <c:v>23.2</c:v>
                </c:pt>
                <c:pt idx="11">
                  <c:v>24.12</c:v>
                </c:pt>
                <c:pt idx="12">
                  <c:v>24.04</c:v>
                </c:pt>
                <c:pt idx="13">
                  <c:v>23.98</c:v>
                </c:pt>
                <c:pt idx="14">
                  <c:v>24.41</c:v>
                </c:pt>
                <c:pt idx="15">
                  <c:v>24.61</c:v>
                </c:pt>
                <c:pt idx="16">
                  <c:v>25.46</c:v>
                </c:pt>
                <c:pt idx="17">
                  <c:v>24.87</c:v>
                </c:pt>
                <c:pt idx="18">
                  <c:v>25.39</c:v>
                </c:pt>
                <c:pt idx="19">
                  <c:v>25.07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D6-4C44-9FFB-01E490F9AF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Station C</c:v>
                </c:pt>
              </c:strCache>
            </c:strRef>
          </c:tx>
          <c:spPr>
            <a:ln w="25400" cap="flat">
              <a:solidFill>
                <a:srgbClr val="A5A5A5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A5A5A5"/>
              </a:solidFill>
              <a:ln w="9525" cap="flat">
                <a:solidFill>
                  <a:srgbClr val="A5A5A5"/>
                </a:solidFill>
                <a:prstDash val="solid"/>
                <a:round/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D1</c:v>
                </c:pt>
                <c:pt idx="1">
                  <c:v>D2</c:v>
                </c:pt>
                <c:pt idx="2">
                  <c:v>D3</c:v>
                </c:pt>
                <c:pt idx="3">
                  <c:v>D4</c:v>
                </c:pt>
                <c:pt idx="4">
                  <c:v>D5</c:v>
                </c:pt>
                <c:pt idx="5">
                  <c:v>D6</c:v>
                </c:pt>
                <c:pt idx="6">
                  <c:v>D7</c:v>
                </c:pt>
                <c:pt idx="7">
                  <c:v>D8</c:v>
                </c:pt>
                <c:pt idx="8">
                  <c:v>D9</c:v>
                </c:pt>
                <c:pt idx="9">
                  <c:v>D10</c:v>
                </c:pt>
                <c:pt idx="10">
                  <c:v>D11</c:v>
                </c:pt>
                <c:pt idx="11">
                  <c:v>D12</c:v>
                </c:pt>
                <c:pt idx="12">
                  <c:v>D13</c:v>
                </c:pt>
                <c:pt idx="13">
                  <c:v>D14</c:v>
                </c:pt>
                <c:pt idx="14">
                  <c:v>D15</c:v>
                </c:pt>
                <c:pt idx="15">
                  <c:v>D16</c:v>
                </c:pt>
                <c:pt idx="16">
                  <c:v>D17</c:v>
                </c:pt>
                <c:pt idx="17">
                  <c:v>D18</c:v>
                </c:pt>
                <c:pt idx="18">
                  <c:v>D19</c:v>
                </c:pt>
                <c:pt idx="19">
                  <c:v>D20</c:v>
                </c:pt>
              </c:strCache>
            </c:strRef>
          </c:cat>
          <c:val>
            <c:numRef>
              <c:f>Sheet1!$D$2:$D$21</c:f>
              <c:numCache>
                <c:formatCode>General</c:formatCode>
                <c:ptCount val="20"/>
                <c:pt idx="0">
                  <c:v>20.48</c:v>
                </c:pt>
                <c:pt idx="1">
                  <c:v>20.060000000000002</c:v>
                </c:pt>
                <c:pt idx="2">
                  <c:v>20.62</c:v>
                </c:pt>
                <c:pt idx="3">
                  <c:v>21.51</c:v>
                </c:pt>
                <c:pt idx="4">
                  <c:v>21.59</c:v>
                </c:pt>
                <c:pt idx="5">
                  <c:v>20.43</c:v>
                </c:pt>
                <c:pt idx="6">
                  <c:v>21.650000000000002</c:v>
                </c:pt>
                <c:pt idx="7">
                  <c:v>21.37</c:v>
                </c:pt>
                <c:pt idx="8">
                  <c:v>21.650000000000002</c:v>
                </c:pt>
                <c:pt idx="9">
                  <c:v>22.17</c:v>
                </c:pt>
                <c:pt idx="10">
                  <c:v>22.3</c:v>
                </c:pt>
                <c:pt idx="11">
                  <c:v>23.220000000000002</c:v>
                </c:pt>
                <c:pt idx="12">
                  <c:v>23.14</c:v>
                </c:pt>
                <c:pt idx="13">
                  <c:v>23.080000000000002</c:v>
                </c:pt>
                <c:pt idx="14">
                  <c:v>23.51</c:v>
                </c:pt>
                <c:pt idx="15">
                  <c:v>23.71</c:v>
                </c:pt>
                <c:pt idx="16">
                  <c:v>24.560000000000002</c:v>
                </c:pt>
                <c:pt idx="17">
                  <c:v>23.970000000000002</c:v>
                </c:pt>
                <c:pt idx="18">
                  <c:v>24.490000000000002</c:v>
                </c:pt>
                <c:pt idx="19">
                  <c:v>24.17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1D6-4C44-9FFB-01E490F9A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Day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Temperature (°C)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30A1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solidFill>
      <a:schemeClr val="bg1"/>
    </a:solidFill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head</c:v>
                </c:pt>
                <c:pt idx="1">
                  <c:v>2 heads</c:v>
                </c:pt>
                <c:pt idx="2">
                  <c:v>4 heads</c:v>
                </c:pt>
                <c:pt idx="3">
                  <c:v>8 heads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0.72</c:v>
                </c:pt>
                <c:pt idx="2">
                  <c:v>0.74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F-8541-A4AC-24EF840E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#Heads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chemeClr val="bg1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EDBC2-BC30-A9CA-49BA-CCA6F9CEB8A7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Andrew Parnell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F4638-05BC-68BF-F886-C5874806A86A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Presentation</a:t>
            </a:r>
            <a:r>
              <a:rPr lang="en-GB" sz="3200" b="0" dirty="0">
                <a:solidFill>
                  <a:schemeClr val="bg1"/>
                </a:solidFill>
              </a:rPr>
              <a:t> subtitle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FE3EDE-25F4-E49F-B1D6-86A03CE1B128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rgbClr val="00427A"/>
                </a:solidFill>
              </a:rPr>
              <a:t>Presentation</a:t>
            </a:r>
            <a:r>
              <a:rPr lang="en-GB" sz="3200" b="0" dirty="0">
                <a:solidFill>
                  <a:srgbClr val="00427A"/>
                </a:solidFill>
              </a:rPr>
              <a:t> subtitle</a:t>
            </a:r>
            <a:endParaRPr lang="en-US" sz="3200" b="0" dirty="0">
              <a:solidFill>
                <a:srgbClr val="00427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29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7: Graph Neural Networks for Weather Forecasting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DDF0-7F71-C659-1382-6A998C0F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dirty="0"/>
              <a:t>7</a:t>
            </a:r>
            <a:r>
              <a:rPr lang="en-IE" baseline="30000" dirty="0"/>
              <a:t>th</a:t>
            </a:r>
            <a:r>
              <a:rPr lang="en-IE" dirty="0"/>
              <a:t> October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99FF-0164-C06A-CF24-3B4C28FC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for Weather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D8C3E-7BC7-E599-C334-671E1298A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2161" cy="41492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station records multiple variables over time (temp, rain, humidity).</a:t>
            </a:r>
          </a:p>
          <a:p>
            <a:r>
              <a:rPr lang="en-US" dirty="0"/>
              <a:t>Edges capture spatial relations: adjacency can be based on geographic distance or correlation.</a:t>
            </a:r>
          </a:p>
          <a:p>
            <a:r>
              <a:rPr lang="en-US" dirty="0"/>
              <a:t>Goal: predict next‑day weather for each station using past observations and graph structure.</a:t>
            </a:r>
          </a:p>
        </p:txBody>
      </p:sp>
      <p:graphicFrame>
        <p:nvGraphicFramePr>
          <p:cNvPr id="4" name="Chart 0">
            <a:extLst>
              <a:ext uri="{FF2B5EF4-FFF2-40B4-BE49-F238E27FC236}">
                <a16:creationId xmlns:a16="http://schemas.microsoft.com/office/drawing/2014/main" id="{8B9C3B56-60AC-DBE5-2042-5FB850BD9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6918093"/>
              </p:ext>
            </p:extLst>
          </p:nvPr>
        </p:nvGraphicFramePr>
        <p:xfrm>
          <a:off x="6018325" y="1958360"/>
          <a:ext cx="5608320" cy="3169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4224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05C9-E197-3D79-1D63-3FCF05F5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1AEB-27D1-4305-1410-9779E592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correspond to stations</a:t>
            </a:r>
          </a:p>
          <a:p>
            <a:r>
              <a:rPr lang="en-US" dirty="0"/>
              <a:t>Edges connect nearby stations (e.g., B connected to A and C)</a:t>
            </a:r>
          </a:p>
          <a:p>
            <a:r>
              <a:rPr lang="en-US" dirty="0"/>
              <a:t>Self‑loops added (diagonal 1s) for feature retention</a:t>
            </a:r>
          </a:p>
        </p:txBody>
      </p:sp>
      <p:graphicFrame>
        <p:nvGraphicFramePr>
          <p:cNvPr id="6" name="Table 0">
            <a:extLst>
              <a:ext uri="{FF2B5EF4-FFF2-40B4-BE49-F238E27FC236}">
                <a16:creationId xmlns:a16="http://schemas.microsoft.com/office/drawing/2014/main" id="{F186E66C-23A1-7761-22F7-86929AD18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17989"/>
              </p:ext>
            </p:extLst>
          </p:nvPr>
        </p:nvGraphicFramePr>
        <p:xfrm>
          <a:off x="2655693" y="4383220"/>
          <a:ext cx="4145280" cy="1463040"/>
        </p:xfrm>
        <a:graphic>
          <a:graphicData uri="http://schemas.openxmlformats.org/drawingml/2006/table">
            <a:tbl>
              <a:tblPr/>
              <a:tblGrid>
                <a:gridCol w="913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/>
                        <a:t>Station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10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4419-C308-BB50-E967-207D3BF5D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09AB0-5BAB-840F-D6BA-1D79888A2D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sequences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(e.g., 5 days) for each node</a:t>
                </a:r>
              </a:p>
              <a:p>
                <a:r>
                  <a:rPr lang="en-US" dirty="0"/>
                  <a:t>Use past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observations to predict the next day</a:t>
                </a:r>
              </a:p>
              <a:p>
                <a:r>
                  <a:rPr lang="en-US" dirty="0"/>
                  <a:t>Combine node features into tensors of shape 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𝑛𝑜𝑑𝑒𝑠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𝑓𝑒𝑎𝑡𝑢𝑟𝑒𝑠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309AB0-5BAB-840F-D6BA-1D79888A2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hape 2">
            <a:extLst>
              <a:ext uri="{FF2B5EF4-FFF2-40B4-BE49-F238E27FC236}">
                <a16:creationId xmlns:a16="http://schemas.microsoft.com/office/drawing/2014/main" id="{4F7959AC-02DD-5F39-CB99-0410ABCC74E5}"/>
              </a:ext>
            </a:extLst>
          </p:cNvPr>
          <p:cNvSpPr/>
          <p:nvPr/>
        </p:nvSpPr>
        <p:spPr>
          <a:xfrm>
            <a:off x="287642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DC7723E-1293-8820-6DD8-EFE7B4E61FFE}"/>
              </a:ext>
            </a:extLst>
          </p:cNvPr>
          <p:cNvSpPr/>
          <p:nvPr/>
        </p:nvSpPr>
        <p:spPr>
          <a:xfrm>
            <a:off x="287642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t-4</a:t>
            </a:r>
            <a:endParaRPr lang="en-US" sz="1067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2A84C18-AA1B-4C88-44A5-CD53D3315B7B}"/>
              </a:ext>
            </a:extLst>
          </p:cNvPr>
          <p:cNvSpPr/>
          <p:nvPr/>
        </p:nvSpPr>
        <p:spPr>
          <a:xfrm>
            <a:off x="366890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2948BEC-4739-DE99-0852-E26B606846D7}"/>
              </a:ext>
            </a:extLst>
          </p:cNvPr>
          <p:cNvSpPr/>
          <p:nvPr/>
        </p:nvSpPr>
        <p:spPr>
          <a:xfrm>
            <a:off x="366890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t-3</a:t>
            </a:r>
            <a:endParaRPr lang="en-US" sz="1067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2AE30C47-CAD5-F512-0F62-45F5370A31A4}"/>
              </a:ext>
            </a:extLst>
          </p:cNvPr>
          <p:cNvSpPr/>
          <p:nvPr/>
        </p:nvSpPr>
        <p:spPr>
          <a:xfrm>
            <a:off x="446138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4833745-755A-7396-A35A-7C0153619673}"/>
              </a:ext>
            </a:extLst>
          </p:cNvPr>
          <p:cNvSpPr/>
          <p:nvPr/>
        </p:nvSpPr>
        <p:spPr>
          <a:xfrm>
            <a:off x="446138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t-2</a:t>
            </a:r>
            <a:endParaRPr lang="en-US" sz="1067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88213601-70F3-7038-4F09-96A70F085E5A}"/>
              </a:ext>
            </a:extLst>
          </p:cNvPr>
          <p:cNvSpPr/>
          <p:nvPr/>
        </p:nvSpPr>
        <p:spPr>
          <a:xfrm>
            <a:off x="5253868" y="4851728"/>
            <a:ext cx="731520" cy="487680"/>
          </a:xfrm>
          <a:prstGeom prst="rect">
            <a:avLst/>
          </a:prstGeom>
          <a:solidFill>
            <a:srgbClr val="B4C6E7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84FCEE2-90E8-91C6-BADD-2D118141CBE1}"/>
              </a:ext>
            </a:extLst>
          </p:cNvPr>
          <p:cNvSpPr/>
          <p:nvPr/>
        </p:nvSpPr>
        <p:spPr>
          <a:xfrm>
            <a:off x="525386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t-1</a:t>
            </a:r>
            <a:endParaRPr lang="en-US" sz="1067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6DEB84B4-7A2A-3F72-0638-F8F6BECF5E3A}"/>
              </a:ext>
            </a:extLst>
          </p:cNvPr>
          <p:cNvSpPr/>
          <p:nvPr/>
        </p:nvSpPr>
        <p:spPr>
          <a:xfrm>
            <a:off x="6046348" y="4851728"/>
            <a:ext cx="731520" cy="487680"/>
          </a:xfrm>
          <a:prstGeom prst="rect">
            <a:avLst/>
          </a:prstGeom>
          <a:solidFill>
            <a:srgbClr val="D9E2F3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8C5FB0F-C514-3B05-006A-41554BAC4526}"/>
              </a:ext>
            </a:extLst>
          </p:cNvPr>
          <p:cNvSpPr/>
          <p:nvPr/>
        </p:nvSpPr>
        <p:spPr>
          <a:xfrm>
            <a:off x="6046348" y="5339408"/>
            <a:ext cx="7315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067" dirty="0">
                <a:solidFill>
                  <a:srgbClr val="000000"/>
                </a:solidFill>
              </a:rPr>
              <a:t>t+1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39853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93CC-6FB4-2FD1-9F95-506F0099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implementation – forward pass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D77B7-C024-607D-B835-9E3935E344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95135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GCN forward pass using only NumPy</a:t>
                </a:r>
              </a:p>
              <a:p>
                <a:r>
                  <a:rPr lang="en-US" dirty="0"/>
                  <a:t>Add self‑loops to adjacency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Compute 𝐷 ̂^(−1/2)  </a:t>
                </a:r>
                <a:r>
                  <a:rPr lang="en-US" dirty="0" err="1"/>
                  <a:t>Â</a:t>
                </a:r>
                <a:r>
                  <a:rPr lang="en-US" dirty="0"/>
                  <a:t>𝐷 ̂^(−1/2)</a:t>
                </a:r>
              </a:p>
              <a:p>
                <a:r>
                  <a:rPr lang="en-US" dirty="0"/>
                  <a:t>Multiply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by features and weights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D77B7-C024-607D-B835-9E3935E344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95135" cy="4149290"/>
              </a:xfrm>
              <a:blipFill>
                <a:blip r:embed="rId2"/>
                <a:stretch>
                  <a:fillRect l="-278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2">
            <a:extLst>
              <a:ext uri="{FF2B5EF4-FFF2-40B4-BE49-F238E27FC236}">
                <a16:creationId xmlns:a16="http://schemas.microsoft.com/office/drawing/2014/main" id="{3C58D748-08A6-C38E-6347-0D224B760C75}"/>
              </a:ext>
            </a:extLst>
          </p:cNvPr>
          <p:cNvSpPr/>
          <p:nvPr/>
        </p:nvSpPr>
        <p:spPr>
          <a:xfrm>
            <a:off x="5021334" y="1690688"/>
            <a:ext cx="6498840" cy="3900268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7973C6F-B9BF-D224-9908-A8B87D5B5BF6}"/>
              </a:ext>
            </a:extLst>
          </p:cNvPr>
          <p:cNvSpPr/>
          <p:nvPr/>
        </p:nvSpPr>
        <p:spPr>
          <a:xfrm>
            <a:off x="5082294" y="1751647"/>
            <a:ext cx="6340332" cy="370525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numpy as np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 = np.array([[1,1,0],[1,1,1],[0,1,1]])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 = np.eye(3)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A_hat = A + I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Degree matrix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 = np.diag(np.sum(A_hat, axis=1))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D_inv_sqrt = np.linalg.inv(np.sqrt(D))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A_norm = D_inv_sqrt @ A_hat @ D_inv_sqrt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H0 = np.array([[1],[2],[3]])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 = np.array([[1.5]])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H1 = A_norm @ H0 @ W</a:t>
            </a:r>
            <a:endParaRPr lang="en-US" dirty="0"/>
          </a:p>
          <a:p>
            <a:r>
              <a:rPr lang="en-US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print(H1)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9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C42B-B4C3-E1F4-E8B8-432684EC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82F7-1F14-1419-22A6-42A0AA84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6406" cy="4149290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PyTorch</a:t>
            </a:r>
            <a:r>
              <a:rPr lang="en-US" dirty="0"/>
              <a:t> Geometric or DGL for efficient sparse operations.</a:t>
            </a:r>
          </a:p>
          <a:p>
            <a:r>
              <a:rPr lang="en-US" dirty="0"/>
              <a:t>Combine GCN and GAT layers to capture smooth and attention‑based interactions.</a:t>
            </a:r>
          </a:p>
          <a:p>
            <a:r>
              <a:rPr lang="en-US" dirty="0"/>
              <a:t>Train with Adam </a:t>
            </a:r>
            <a:r>
              <a:rPr lang="en-US" dirty="0" err="1"/>
              <a:t>optimiser</a:t>
            </a:r>
            <a:r>
              <a:rPr lang="en-US" dirty="0"/>
              <a:t> and monitor validation metrics.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E7BD83-EAC7-A17C-A191-9997BFEDC725}"/>
              </a:ext>
            </a:extLst>
          </p:cNvPr>
          <p:cNvSpPr/>
          <p:nvPr/>
        </p:nvSpPr>
        <p:spPr>
          <a:xfrm>
            <a:off x="6425872" y="1825625"/>
            <a:ext cx="5242560" cy="2560320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37B98B7-BB5C-BE7C-A0AC-37886849E0F2}"/>
              </a:ext>
            </a:extLst>
          </p:cNvPr>
          <p:cNvSpPr/>
          <p:nvPr/>
        </p:nvSpPr>
        <p:spPr>
          <a:xfrm>
            <a:off x="6486832" y="1886585"/>
            <a:ext cx="5120640" cy="2438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 torch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torch_geometric.nn import GCNConv, GATConv</a:t>
            </a:r>
            <a:endParaRPr lang="en-US" sz="1067" dirty="0"/>
          </a:p>
          <a:p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GNN(torch.nn.Module):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__init__(self):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super().__init__()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self.conv1 = GCNConv(in_channels=3, out_channels=16)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self.attn  = GATConv(16, 8, heads=2)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self.fc    = torch.nn.Linear(16, 1)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edge_index):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torch.relu(self.conv1(x, edge_index))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x = torch.relu(self.attn(x, edge_index))</a:t>
            </a:r>
            <a:endParaRPr lang="en-US" sz="1067" dirty="0"/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self.fc(x)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75681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6727-5531-61DA-68ED-A3A20EAF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AD22-7FCB-E880-647D-3C30BCB2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8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5D14-33A7-7514-E1F6-D297D6E8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A83-4DAA-9F5F-4DFA-6E5D1A78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320A-05C8-9652-86BC-E998535F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choices</a:t>
            </a:r>
          </a:p>
          <a:p>
            <a:pPr lvl="1"/>
            <a:r>
              <a:rPr lang="en-US" dirty="0"/>
              <a:t>Number of layers (depth)</a:t>
            </a:r>
          </a:p>
          <a:p>
            <a:pPr lvl="1"/>
            <a:r>
              <a:rPr lang="en-US" dirty="0"/>
              <a:t>Hidden dimensions per layer</a:t>
            </a:r>
          </a:p>
          <a:p>
            <a:pPr lvl="1"/>
            <a:r>
              <a:rPr lang="en-US" dirty="0"/>
              <a:t>Aggregation type (mean, sum, max)</a:t>
            </a:r>
          </a:p>
          <a:p>
            <a:pPr lvl="1"/>
            <a:r>
              <a:rPr lang="en-US" dirty="0"/>
              <a:t>Attention heads (for GAT)</a:t>
            </a:r>
          </a:p>
          <a:p>
            <a:pPr lvl="1"/>
            <a:r>
              <a:rPr lang="en-US" dirty="0"/>
              <a:t>Dropout rate &amp; learning rate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0">
            <a:extLst>
              <a:ext uri="{FF2B5EF4-FFF2-40B4-BE49-F238E27FC236}">
                <a16:creationId xmlns:a16="http://schemas.microsoft.com/office/drawing/2014/main" id="{9D2B027C-14F3-6FE1-290F-A8B01970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330877"/>
              </p:ext>
            </p:extLst>
          </p:nvPr>
        </p:nvGraphicFramePr>
        <p:xfrm>
          <a:off x="6725756" y="2052976"/>
          <a:ext cx="438912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142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0254-75B1-132F-4EC3-1FBB5B6E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6EC6-D002-7E1E-A60C-A809624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Samples fixed‑size </a:t>
            </a:r>
            <a:r>
              <a:rPr lang="en-US" dirty="0" err="1"/>
              <a:t>neighbourhood</a:t>
            </a:r>
            <a:r>
              <a:rPr lang="en-US" dirty="0"/>
              <a:t> and aggregates via mean, max, or LSTM</a:t>
            </a:r>
          </a:p>
          <a:p>
            <a:r>
              <a:rPr lang="en-US" dirty="0"/>
              <a:t>Graph Isomorphism Network (GIN): Uses sum aggregation and learnable </a:t>
            </a:r>
            <a:r>
              <a:rPr lang="el-GR" dirty="0"/>
              <a:t>ε </a:t>
            </a:r>
            <a:r>
              <a:rPr lang="en-US" dirty="0"/>
              <a:t>to increase expressiveness</a:t>
            </a:r>
          </a:p>
          <a:p>
            <a:r>
              <a:rPr lang="en-US" dirty="0"/>
              <a:t>Pooling &amp; Readout: Global mean, max, or attention pooling </a:t>
            </a:r>
            <a:r>
              <a:rPr lang="en-US" dirty="0" err="1"/>
              <a:t>summarises</a:t>
            </a:r>
            <a:r>
              <a:rPr lang="en-US" dirty="0"/>
              <a:t>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117971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A75-5149-42FA-99D0-301BF7E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2C61-06FF-4889-31BE-26F8671E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Captures spatial structure of complex systems (roads, power grids, sensor networks)</a:t>
            </a:r>
          </a:p>
          <a:p>
            <a:pPr lvl="1"/>
            <a:r>
              <a:rPr lang="en-US" dirty="0"/>
              <a:t>Supports variable graph sizes and inductive </a:t>
            </a:r>
            <a:r>
              <a:rPr lang="en-US" dirty="0" err="1"/>
              <a:t>generalisation</a:t>
            </a:r>
            <a:r>
              <a:rPr lang="en-US" dirty="0"/>
              <a:t> to new nodes</a:t>
            </a:r>
          </a:p>
          <a:p>
            <a:pPr lvl="1"/>
            <a:r>
              <a:rPr lang="en-US" dirty="0"/>
              <a:t>Reuses weights across locations for parameter efficiency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Graph construction: deciding edges and weights</a:t>
            </a:r>
          </a:p>
          <a:p>
            <a:pPr lvl="1"/>
            <a:r>
              <a:rPr lang="en-US" dirty="0"/>
              <a:t>Scalability to large graphs (memory &amp; computation)</a:t>
            </a:r>
          </a:p>
          <a:p>
            <a:pPr lvl="1"/>
            <a:r>
              <a:rPr lang="en-US" dirty="0"/>
              <a:t>Dynamic graphs and time‑varying edges</a:t>
            </a:r>
          </a:p>
        </p:txBody>
      </p:sp>
    </p:spTree>
    <p:extLst>
      <p:ext uri="{BB962C8B-B14F-4D97-AF65-F5344CB8AC3E}">
        <p14:creationId xmlns:p14="http://schemas.microsoft.com/office/powerpoint/2010/main" val="1780213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5577-5ABC-E8E5-35C3-8F4AB61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3CD1-7275-6762-DF32-C1DB3F0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features and scale adjacency weights</a:t>
            </a:r>
          </a:p>
          <a:p>
            <a:pPr lvl="1"/>
            <a:r>
              <a:rPr lang="en-US" dirty="0"/>
              <a:t>Handle missing data by imputation or masking</a:t>
            </a:r>
          </a:p>
          <a:p>
            <a:pPr lvl="1"/>
            <a:r>
              <a:rPr lang="en-US" dirty="0"/>
              <a:t>Choose appropriate window sizes for temporal context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Use mini‑batching with </a:t>
            </a:r>
            <a:r>
              <a:rPr lang="en-US" dirty="0" err="1"/>
              <a:t>neighbour</a:t>
            </a:r>
            <a:r>
              <a:rPr lang="en-US" dirty="0"/>
              <a:t> sampling for large graphs</a:t>
            </a:r>
          </a:p>
          <a:p>
            <a:pPr lvl="1"/>
            <a:r>
              <a:rPr lang="en-US" dirty="0"/>
              <a:t>Monitor validation metrics and avoid overfitting</a:t>
            </a:r>
          </a:p>
          <a:p>
            <a:pPr lvl="1"/>
            <a:r>
              <a:rPr lang="en-US" dirty="0"/>
              <a:t>Leverage GPUs and sparse operations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321572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4C1-ED47-F757-A52F-CBDCFCC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2D2A-5689-067A-2DB9-A2B18871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194" cy="414929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Motivation &amp; recap of sequence models</a:t>
            </a:r>
          </a:p>
          <a:p>
            <a:r>
              <a:rPr lang="en-US"/>
              <a:t>Graph basics &amp; adjacency matrices</a:t>
            </a:r>
          </a:p>
          <a:p>
            <a:r>
              <a:rPr lang="en-US"/>
              <a:t>GCN propagation rule &amp; numeric example</a:t>
            </a:r>
          </a:p>
          <a:p>
            <a:r>
              <a:rPr lang="en-US"/>
              <a:t>Message passing intuition</a:t>
            </a:r>
          </a:p>
          <a:p>
            <a:r>
              <a:rPr lang="en-US"/>
              <a:t>Graph Attention (GAT) &amp; example</a:t>
            </a:r>
          </a:p>
          <a:p>
            <a:r>
              <a:rPr lang="en-US"/>
              <a:t>Weather data &amp; graph construction</a:t>
            </a:r>
          </a:p>
          <a:p>
            <a:r>
              <a:rPr lang="en-US"/>
              <a:t>Sequence preparation</a:t>
            </a:r>
          </a:p>
          <a:p>
            <a:r>
              <a:rPr lang="en-US"/>
              <a:t>Manual &amp; framework implementations</a:t>
            </a:r>
          </a:p>
          <a:p>
            <a:r>
              <a:rPr lang="en-US"/>
              <a:t>Variants &amp; extensions</a:t>
            </a:r>
          </a:p>
          <a:p>
            <a:r>
              <a:rPr lang="en-US"/>
              <a:t>Practical tips, applications &amp; summary</a:t>
            </a:r>
            <a:endParaRPr lang="en-US" dirty="0"/>
          </a:p>
        </p:txBody>
      </p:sp>
      <p:pic>
        <p:nvPicPr>
          <p:cNvPr id="4" name="Image 0" descr="/home/oai/share/fac64f8a-8ac4-44e6-810a-32d3e8025d75.png">
            <a:extLst>
              <a:ext uri="{FF2B5EF4-FFF2-40B4-BE49-F238E27FC236}">
                <a16:creationId xmlns:a16="http://schemas.microsoft.com/office/drawing/2014/main" id="{0BB6DB00-E38B-0FE6-5001-0EED744C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5" r="11905"/>
          <a:stretch/>
        </p:blipFill>
        <p:spPr>
          <a:xfrm>
            <a:off x="6705600" y="1219200"/>
            <a:ext cx="487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3C7-E02A-F443-93FF-99B0D12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95C-38DD-F9F0-478E-D16C6E4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GNNs </a:t>
            </a:r>
            <a:r>
              <a:rPr lang="en-US" dirty="0" err="1"/>
              <a:t>generalise</a:t>
            </a:r>
            <a:r>
              <a:rPr lang="en-US" dirty="0"/>
              <a:t> neural networks to irregular graph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GCN layers </a:t>
            </a:r>
            <a:r>
              <a:rPr lang="en-US" dirty="0" err="1"/>
              <a:t>normalise</a:t>
            </a:r>
            <a:r>
              <a:rPr lang="en-US" dirty="0"/>
              <a:t> adjacency and aggregate </a:t>
            </a:r>
            <a:r>
              <a:rPr lang="en-US" dirty="0" err="1"/>
              <a:t>neighbour</a:t>
            </a:r>
            <a:r>
              <a:rPr lang="en-US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 layers assign dynamic importance to </a:t>
            </a:r>
            <a:r>
              <a:rPr lang="en-US" dirty="0" err="1"/>
              <a:t>neighbours</a:t>
            </a:r>
            <a:r>
              <a:rPr lang="en-US" dirty="0"/>
              <a:t> via attention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Weather forecasting benefits from capturing 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Frameworks like </a:t>
            </a:r>
            <a:r>
              <a:rPr lang="en-US" dirty="0" err="1"/>
              <a:t>PyTorch</a:t>
            </a:r>
            <a:r>
              <a:rPr lang="en-US" dirty="0"/>
              <a:t> Geometric make implementation practical</a:t>
            </a:r>
          </a:p>
        </p:txBody>
      </p:sp>
    </p:spTree>
    <p:extLst>
      <p:ext uri="{BB962C8B-B14F-4D97-AF65-F5344CB8AC3E}">
        <p14:creationId xmlns:p14="http://schemas.microsoft.com/office/powerpoint/2010/main" val="290237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2A3C-549A-7909-7121-4780DCF5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&amp; Recap: 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A519-FB94-A653-0A7E-C21DE048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Sequence models (LSTMs, Transformers) capture temporal patterns but ignore spatial relationships among distributed sensors.</a:t>
            </a:r>
          </a:p>
          <a:p>
            <a:r>
              <a:rPr lang="en-US" dirty="0"/>
              <a:t>Weather stations form an irregular network where nearby stations influence each other more than distant ones.</a:t>
            </a:r>
          </a:p>
          <a:p>
            <a:r>
              <a:rPr lang="en-US" dirty="0"/>
              <a:t>Graph Neural Networks jointly learn from node features and edge structure to model spatial correlations.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0EF8C8C0-7EB6-B2E1-33CA-418022F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7483"/>
              </p:ext>
            </p:extLst>
          </p:nvPr>
        </p:nvGraphicFramePr>
        <p:xfrm>
          <a:off x="6770001" y="1949737"/>
          <a:ext cx="4754880" cy="3291840"/>
        </p:xfrm>
        <a:graphic>
          <a:graphicData uri="http://schemas.openxmlformats.org/drawingml/2006/table">
            <a:tbl>
              <a:tblPr/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87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511-FFDE-F8D8-38A1-A6F42CC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Nodes: sensors or stations with features (temp, rain, etc.)</a:t>
                </a:r>
              </a:p>
              <a:p>
                <a:r>
                  <a:rPr lang="en-US" dirty="0"/>
                  <a:t>Edges: physical proximity or correlation between stations</a:t>
                </a:r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if nodes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connected; self‑loops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 are added for stability</a:t>
                </a:r>
              </a:p>
              <a:p>
                <a:r>
                  <a:rPr lang="en-US" dirty="0"/>
                  <a:t>Degree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diagonal of node degrees; used for </a:t>
                </a:r>
                <a:r>
                  <a:rPr lang="en-US" dirty="0" err="1"/>
                  <a:t>normalisation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  <a:blipFill>
                <a:blip r:embed="rId2"/>
                <a:stretch>
                  <a:fillRect l="-2022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30E38570-1181-C433-3519-81B79B00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74232"/>
              </p:ext>
            </p:extLst>
          </p:nvPr>
        </p:nvGraphicFramePr>
        <p:xfrm>
          <a:off x="7005484" y="1825625"/>
          <a:ext cx="4876800" cy="14630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1">
            <a:extLst>
              <a:ext uri="{FF2B5EF4-FFF2-40B4-BE49-F238E27FC236}">
                <a16:creationId xmlns:a16="http://schemas.microsoft.com/office/drawing/2014/main" id="{EDAD382C-7614-A662-B44F-171157B33380}"/>
              </a:ext>
            </a:extLst>
          </p:cNvPr>
          <p:cNvSpPr/>
          <p:nvPr/>
        </p:nvSpPr>
        <p:spPr>
          <a:xfrm flipV="1">
            <a:off x="7096432" y="3974690"/>
            <a:ext cx="14576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C57CABA-7FEA-4345-F360-01265A78B734}"/>
              </a:ext>
            </a:extLst>
          </p:cNvPr>
          <p:cNvSpPr/>
          <p:nvPr/>
        </p:nvSpPr>
        <p:spPr>
          <a:xfrm>
            <a:off x="8803312" y="3809509"/>
            <a:ext cx="11528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42D437-4E46-450E-2CFB-83D166D28B36}"/>
              </a:ext>
            </a:extLst>
          </p:cNvPr>
          <p:cNvSpPr/>
          <p:nvPr/>
        </p:nvSpPr>
        <p:spPr>
          <a:xfrm>
            <a:off x="10083472" y="5943109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FDB4684-F261-1254-E387-52310ABE6723}"/>
              </a:ext>
            </a:extLst>
          </p:cNvPr>
          <p:cNvSpPr/>
          <p:nvPr/>
        </p:nvSpPr>
        <p:spPr>
          <a:xfrm>
            <a:off x="6791632" y="478486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59EDE0A-7FE6-411A-255A-C962F71A513D}"/>
              </a:ext>
            </a:extLst>
          </p:cNvPr>
          <p:cNvSpPr/>
          <p:nvPr/>
        </p:nvSpPr>
        <p:spPr>
          <a:xfrm>
            <a:off x="6791632" y="545542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v0</a:t>
            </a:r>
            <a:endParaRPr lang="en-US" sz="16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4401FC5-87D9-B1E9-B4A3-65AF9D374F4A}"/>
              </a:ext>
            </a:extLst>
          </p:cNvPr>
          <p:cNvSpPr/>
          <p:nvPr/>
        </p:nvSpPr>
        <p:spPr>
          <a:xfrm>
            <a:off x="6491748" y="5747448"/>
            <a:ext cx="1209368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97B1DF"/>
                </a:solidFill>
              </a:rPr>
              <a:t>Degree = 2</a:t>
            </a: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0DEEBA2-E1A8-FAFA-4358-45925D944A18}"/>
              </a:ext>
            </a:extLst>
          </p:cNvPr>
          <p:cNvSpPr/>
          <p:nvPr/>
        </p:nvSpPr>
        <p:spPr>
          <a:xfrm>
            <a:off x="8498512" y="350470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B2E12D0-B993-EADB-13EF-75F330A9CE0B}"/>
              </a:ext>
            </a:extLst>
          </p:cNvPr>
          <p:cNvSpPr/>
          <p:nvPr/>
        </p:nvSpPr>
        <p:spPr>
          <a:xfrm>
            <a:off x="8498512" y="417526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v1</a:t>
            </a:r>
            <a:endParaRPr lang="en-US" sz="16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6BB6143-339D-642C-2645-0A79C741EDA4}"/>
              </a:ext>
            </a:extLst>
          </p:cNvPr>
          <p:cNvSpPr/>
          <p:nvPr/>
        </p:nvSpPr>
        <p:spPr>
          <a:xfrm>
            <a:off x="9778672" y="490088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D51E938-F2D3-56A5-304D-EF47C9A9C6E7}"/>
              </a:ext>
            </a:extLst>
          </p:cNvPr>
          <p:cNvSpPr/>
          <p:nvPr/>
        </p:nvSpPr>
        <p:spPr>
          <a:xfrm>
            <a:off x="9778672" y="557144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v2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3ACAA8-C03C-FB64-DD5E-B11C6C26C7F3}"/>
              </a:ext>
            </a:extLst>
          </p:cNvPr>
          <p:cNvSpPr txBox="1"/>
          <p:nvPr/>
        </p:nvSpPr>
        <p:spPr>
          <a:xfrm>
            <a:off x="7791205" y="4419109"/>
            <a:ext cx="1957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97B1DF"/>
                </a:solidFill>
              </a:rPr>
              <a:t>Degree = 3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AA49D-2EDA-EF57-91AD-F1BD33B0E1A2}"/>
              </a:ext>
            </a:extLst>
          </p:cNvPr>
          <p:cNvSpPr txBox="1"/>
          <p:nvPr/>
        </p:nvSpPr>
        <p:spPr>
          <a:xfrm>
            <a:off x="9160347" y="5831202"/>
            <a:ext cx="1957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97B1DF"/>
                </a:solidFill>
              </a:rPr>
              <a:t>Degree = 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64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BFF5-8E62-D673-A149-42221D3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propagation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Layer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( </m:t>
                      </m:r>
                      <m:sSup>
                        <m:sSup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IE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IE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d>
                            <m:dPr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E" i="1" dirty="0">
                    <a:latin typeface="Cambria Math" panose="02040503050406030204" pitchFamily="18" charset="0"/>
                  </a:rPr>
                  <a:t> </a:t>
                </a:r>
                <a:r>
                  <a:rPr lang="en-IE" dirty="0">
                    <a:latin typeface="Cambria Math" panose="02040503050406030204" pitchFamily="18" charset="0"/>
                  </a:rPr>
                  <a:t>is a hidden layer neuron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adds self‑loops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r>
                  <a:rPr lang="en-US" dirty="0"/>
                  <a:t> is the degree matrix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/>
                  <a:t> yields the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is a learnable weight matrix 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 activation function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  <a:blipFill>
                <a:blip r:embed="rId2"/>
                <a:stretch>
                  <a:fillRect l="-1518" t="-3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98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E852-08B3-05F6-0BAA-3B9C8FEC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23F34-D8F7-5E3A-CC58-F241E3DB0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5198"/>
                <a:ext cx="8348602" cy="41492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degree &amp; </a:t>
                </a:r>
                <a:r>
                  <a:rPr lang="en-US" dirty="0" err="1"/>
                  <a:t>neighbours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err="1"/>
                  <a:t>Normalise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using</a:t>
                </a:r>
                <a14:m>
                  <m:oMath xmlns:m="http://schemas.openxmlformats.org/officeDocument/2006/math">
                    <m:r>
                      <a:rPr lang="en-IE" b="1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IE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E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 dirty="0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I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E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Aggregate </a:t>
                </a:r>
                <a:r>
                  <a:rPr lang="en-US" dirty="0" err="1"/>
                  <a:t>neighbour</a:t>
                </a:r>
                <a:r>
                  <a:rPr lang="en-US" dirty="0"/>
                  <a:t> features and multiply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23F34-D8F7-5E3A-CC58-F241E3DB0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5198"/>
                <a:ext cx="8348602" cy="4149290"/>
              </a:xfrm>
              <a:blipFill>
                <a:blip r:embed="rId2"/>
                <a:stretch>
                  <a:fillRect l="-152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0">
                <a:extLst>
                  <a:ext uri="{FF2B5EF4-FFF2-40B4-BE49-F238E27FC236}">
                    <a16:creationId xmlns:a16="http://schemas.microsoft.com/office/drawing/2014/main" id="{A2549558-228D-DC3D-3134-9CC8CC1211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723325"/>
                  </p:ext>
                </p:extLst>
              </p:nvPr>
            </p:nvGraphicFramePr>
            <p:xfrm>
              <a:off x="324463" y="3601556"/>
              <a:ext cx="4389120" cy="1473200"/>
            </p:xfrm>
            <a:graphic>
              <a:graphicData uri="http://schemas.openxmlformats.org/drawingml/2006/table">
                <a:tbl>
                  <a:tblPr/>
                  <a:tblGrid>
                    <a:gridCol w="975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Degree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Neighbours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0">
                <a:extLst>
                  <a:ext uri="{FF2B5EF4-FFF2-40B4-BE49-F238E27FC236}">
                    <a16:creationId xmlns:a16="http://schemas.microsoft.com/office/drawing/2014/main" id="{A2549558-228D-DC3D-3134-9CC8CC1211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723325"/>
                  </p:ext>
                </p:extLst>
              </p:nvPr>
            </p:nvGraphicFramePr>
            <p:xfrm>
              <a:off x="324463" y="3601556"/>
              <a:ext cx="4389120" cy="1473200"/>
            </p:xfrm>
            <a:graphic>
              <a:graphicData uri="http://schemas.openxmlformats.org/drawingml/2006/table">
                <a:tbl>
                  <a:tblPr/>
                  <a:tblGrid>
                    <a:gridCol w="975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5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299" r="-250649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Degree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Neighbours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v0, 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v1, 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1">
                <a:extLst>
                  <a:ext uri="{FF2B5EF4-FFF2-40B4-BE49-F238E27FC236}">
                    <a16:creationId xmlns:a16="http://schemas.microsoft.com/office/drawing/2014/main" id="{A3A50A44-0A80-9AE9-62E6-ECE68EC1E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90859"/>
                  </p:ext>
                </p:extLst>
              </p:nvPr>
            </p:nvGraphicFramePr>
            <p:xfrm>
              <a:off x="4835503" y="3601556"/>
              <a:ext cx="3413760" cy="2962402"/>
            </p:xfrm>
            <a:graphic>
              <a:graphicData uri="http://schemas.openxmlformats.org/drawingml/2006/table">
                <a:tbl>
                  <a:tblPr/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600" b="1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oMath>
                            </m:oMathPara>
                          </a14:m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Â</m:t>
                                    </m:r>
                                  </m:e>
                                  <m:sub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0.333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1">
                <a:extLst>
                  <a:ext uri="{FF2B5EF4-FFF2-40B4-BE49-F238E27FC236}">
                    <a16:creationId xmlns:a16="http://schemas.microsoft.com/office/drawing/2014/main" id="{A3A50A44-0A80-9AE9-62E6-ECE68EC1E9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90859"/>
                  </p:ext>
                </p:extLst>
              </p:nvPr>
            </p:nvGraphicFramePr>
            <p:xfrm>
              <a:off x="4835503" y="3601556"/>
              <a:ext cx="3413760" cy="2962402"/>
            </p:xfrm>
            <a:graphic>
              <a:graphicData uri="http://schemas.openxmlformats.org/drawingml/2006/table">
                <a:tbl>
                  <a:tblPr/>
                  <a:tblGrid>
                    <a:gridCol w="1950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63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20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75974" b="-6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759" r="-862" b="-64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0.333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0.408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v2→v2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0.500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DFCF1764-E058-7020-AE2F-00320D515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288807"/>
                  </p:ext>
                </p:extLst>
              </p:nvPr>
            </p:nvGraphicFramePr>
            <p:xfrm>
              <a:off x="8637146" y="3601556"/>
              <a:ext cx="2483136" cy="1473200"/>
            </p:xfrm>
            <a:graphic>
              <a:graphicData uri="http://schemas.openxmlformats.org/drawingml/2006/table">
                <a:tbl>
                  <a:tblPr/>
                  <a:tblGrid>
                    <a:gridCol w="1119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37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IE" sz="1600" b="1" i="1" dirty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1.975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3.449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2">
                <a:extLst>
                  <a:ext uri="{FF2B5EF4-FFF2-40B4-BE49-F238E27FC236}">
                    <a16:creationId xmlns:a16="http://schemas.microsoft.com/office/drawing/2014/main" id="{DFCF1764-E058-7020-AE2F-00320D515A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4288807"/>
                  </p:ext>
                </p:extLst>
              </p:nvPr>
            </p:nvGraphicFramePr>
            <p:xfrm>
              <a:off x="8637146" y="3601556"/>
              <a:ext cx="2483136" cy="1473200"/>
            </p:xfrm>
            <a:graphic>
              <a:graphicData uri="http://schemas.openxmlformats.org/drawingml/2006/table">
                <a:tbl>
                  <a:tblPr/>
                  <a:tblGrid>
                    <a:gridCol w="1119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373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592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</a:rPr>
                            <a:t>Node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2407" r="-926" b="-3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v0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1.975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v1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3.449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7F9F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v2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</a:rPr>
                            <a:t>3.475</a:t>
                          </a:r>
                          <a:endParaRPr lang="en-US" sz="1600" dirty="0"/>
                        </a:p>
                      </a:txBody>
                      <a:tcPr marL="121920" marR="121920" marT="60960" marB="60960">
                        <a:lnL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97B1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699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1D9F-E062-C5D2-3B3F-F39E5EA2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 Passing and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2811A-3D27-ECB2-723C-1D676899C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2471" cy="4149290"/>
          </a:xfrm>
        </p:spPr>
        <p:txBody>
          <a:bodyPr>
            <a:normAutofit/>
          </a:bodyPr>
          <a:lstStyle/>
          <a:p>
            <a:r>
              <a:rPr lang="en-US" dirty="0"/>
              <a:t>Each node collects messages from its </a:t>
            </a:r>
            <a:r>
              <a:rPr lang="en-US" dirty="0" err="1"/>
              <a:t>neighbours</a:t>
            </a:r>
            <a:r>
              <a:rPr lang="en-US" dirty="0"/>
              <a:t> and combines them.</a:t>
            </a:r>
          </a:p>
          <a:p>
            <a:r>
              <a:rPr lang="en-US" dirty="0"/>
              <a:t>Messages are weighted (by </a:t>
            </a:r>
            <a:r>
              <a:rPr lang="en-US" dirty="0" err="1"/>
              <a:t>normalised</a:t>
            </a:r>
            <a:r>
              <a:rPr lang="en-US" dirty="0"/>
              <a:t> adjacency or attention) and passed through a learnable transform.</a:t>
            </a:r>
          </a:p>
          <a:p>
            <a:r>
              <a:rPr lang="en-US" dirty="0"/>
              <a:t>Repeating this across layers allows information to propagate to distant nodes.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B5A39AB-E879-EB53-5761-123C405A0461}"/>
              </a:ext>
            </a:extLst>
          </p:cNvPr>
          <p:cNvSpPr/>
          <p:nvPr/>
        </p:nvSpPr>
        <p:spPr>
          <a:xfrm flipV="1">
            <a:off x="8061960" y="2470354"/>
            <a:ext cx="1207401" cy="111498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A9FE98E-5B6E-BD4E-5B8F-CC4B11D0EC27}"/>
              </a:ext>
            </a:extLst>
          </p:cNvPr>
          <p:cNvSpPr/>
          <p:nvPr/>
        </p:nvSpPr>
        <p:spPr>
          <a:xfrm>
            <a:off x="9768840" y="2470354"/>
            <a:ext cx="1152833" cy="94979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C320D529-966A-64C0-6F0E-B4F57660F599}"/>
              </a:ext>
            </a:extLst>
          </p:cNvPr>
          <p:cNvSpPr/>
          <p:nvPr/>
        </p:nvSpPr>
        <p:spPr>
          <a:xfrm>
            <a:off x="11049000" y="4438774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DA3F4A7-ACE3-51B6-0940-D2591C18B733}"/>
              </a:ext>
            </a:extLst>
          </p:cNvPr>
          <p:cNvSpPr/>
          <p:nvPr/>
        </p:nvSpPr>
        <p:spPr>
          <a:xfrm>
            <a:off x="7757160" y="339655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8E23373-4DC3-D868-031D-F06ABDB32251}"/>
              </a:ext>
            </a:extLst>
          </p:cNvPr>
          <p:cNvSpPr/>
          <p:nvPr/>
        </p:nvSpPr>
        <p:spPr>
          <a:xfrm>
            <a:off x="7757160" y="406711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v0</a:t>
            </a:r>
            <a:endParaRPr lang="en-US" sz="16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91128E44-8BD7-8657-8350-2B8FDB25AF78}"/>
              </a:ext>
            </a:extLst>
          </p:cNvPr>
          <p:cNvSpPr/>
          <p:nvPr/>
        </p:nvSpPr>
        <p:spPr>
          <a:xfrm>
            <a:off x="9214793" y="200037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007FB22-AEBC-53FC-5326-3F0F50905B94}"/>
              </a:ext>
            </a:extLst>
          </p:cNvPr>
          <p:cNvSpPr/>
          <p:nvPr/>
        </p:nvSpPr>
        <p:spPr>
          <a:xfrm>
            <a:off x="9214793" y="266798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v1</a:t>
            </a:r>
            <a:endParaRPr lang="en-US" sz="1600" dirty="0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F412D1AA-858F-31A8-382B-0373EDBD3C6B}"/>
              </a:ext>
            </a:extLst>
          </p:cNvPr>
          <p:cNvSpPr/>
          <p:nvPr/>
        </p:nvSpPr>
        <p:spPr>
          <a:xfrm>
            <a:off x="10744200" y="3396554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7948E014-EFA8-A5C1-5D49-854670DB44B2}"/>
              </a:ext>
            </a:extLst>
          </p:cNvPr>
          <p:cNvSpPr/>
          <p:nvPr/>
        </p:nvSpPr>
        <p:spPr>
          <a:xfrm>
            <a:off x="10744200" y="4067114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v2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094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162E-414C-5EFD-69B1-0E0BE84E7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61513-A869-003B-9C7E-3F896885B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Attention mechanism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</a:p>
              <a:p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four steps:</a:t>
                </a:r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</a:p>
              <a:p>
                <a:r>
                  <a:rPr lang="en-US" dirty="0"/>
                  <a:t>Attention scores: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</a:p>
              <a:p>
                <a:r>
                  <a:rPr lang="en-US" dirty="0"/>
                  <a:t>Activation: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𝐿𝑒𝑎𝑘𝑦𝑅𝑒𝐿𝑈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  <a:p>
                <a:r>
                  <a:rPr lang="en-US" dirty="0" err="1"/>
                  <a:t>Softmax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61513-A869-003B-9C7E-3F896885B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8659" b="-3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7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240C-7CBE-51F6-09A0-2D01ED47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D1A8-3883-5F4A-F715-BF2E0B28FE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76303" cy="414929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shows the importance of </a:t>
                </a:r>
                <a:r>
                  <a:rPr lang="en-US" dirty="0" err="1"/>
                  <a:t>neighbour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Weighted sum produces new feature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Attention allows the model to focus on influential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62D1A8-3883-5F4A-F715-BF2E0B28FE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76303" cy="4149290"/>
              </a:xfrm>
              <a:blipFill>
                <a:blip r:embed="rId2"/>
                <a:stretch>
                  <a:fillRect l="-1225" t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BED7EEFD-3CAE-FE49-25BF-8D72BC890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648873"/>
              </p:ext>
            </p:extLst>
          </p:nvPr>
        </p:nvGraphicFramePr>
        <p:xfrm>
          <a:off x="1562590" y="4095628"/>
          <a:ext cx="6827520" cy="1560576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Node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Neighbours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Weights α_{ij}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h^{(1)}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v0, 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v0, v1, 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0.186, 0.307, 0.506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2.320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v1, v2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0.378, 0.622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2.622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80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1268</Words>
  <Application>Microsoft Macintosh PowerPoint</Application>
  <PresentationFormat>Widescreen</PresentationFormat>
  <Paragraphs>251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Courier New</vt:lpstr>
      <vt:lpstr>Office Theme</vt:lpstr>
      <vt:lpstr>Class 7: Graph Neural Networks for Weather Forecasting</vt:lpstr>
      <vt:lpstr>Outline</vt:lpstr>
      <vt:lpstr>Motivation &amp; Recap: why graphs?</vt:lpstr>
      <vt:lpstr>Graph basics</vt:lpstr>
      <vt:lpstr>Graph propagation rule</vt:lpstr>
      <vt:lpstr>GNN example</vt:lpstr>
      <vt:lpstr>Message Passing and Intuition</vt:lpstr>
      <vt:lpstr>Graph Attention Networks</vt:lpstr>
      <vt:lpstr>GAT example</vt:lpstr>
      <vt:lpstr>GAT for Weather Applications</vt:lpstr>
      <vt:lpstr>Graph construction</vt:lpstr>
      <vt:lpstr>Sliding windows</vt:lpstr>
      <vt:lpstr>Manual implementation – forward pass</vt:lpstr>
      <vt:lpstr>Pytorch implementation</vt:lpstr>
      <vt:lpstr>Pytorch Results</vt:lpstr>
      <vt:lpstr>Hyper-parameter tuning</vt:lpstr>
      <vt:lpstr>Variants and extensions</vt:lpstr>
      <vt:lpstr>Challenges</vt:lpstr>
      <vt:lpstr>Practical tips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85</cp:revision>
  <dcterms:created xsi:type="dcterms:W3CDTF">2025-09-24T09:34:21Z</dcterms:created>
  <dcterms:modified xsi:type="dcterms:W3CDTF">2025-09-29T13:21:36Z</dcterms:modified>
</cp:coreProperties>
</file>